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4"/>
  </p:notesMasterIdLst>
  <p:sldIdLst>
    <p:sldId id="312" r:id="rId3"/>
    <p:sldId id="333" r:id="rId4"/>
    <p:sldId id="341" r:id="rId5"/>
    <p:sldId id="339" r:id="rId6"/>
    <p:sldId id="337" r:id="rId7"/>
    <p:sldId id="338" r:id="rId8"/>
    <p:sldId id="342" r:id="rId9"/>
    <p:sldId id="343" r:id="rId10"/>
    <p:sldId id="345" r:id="rId11"/>
    <p:sldId id="287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877AD7-0E23-4FA4-A18E-14A90DA69C68}">
          <p14:sldIdLst>
            <p14:sldId id="312"/>
            <p14:sldId id="333"/>
            <p14:sldId id="341"/>
            <p14:sldId id="339"/>
            <p14:sldId id="337"/>
            <p14:sldId id="338"/>
            <p14:sldId id="342"/>
            <p14:sldId id="343"/>
            <p14:sldId id="345"/>
            <p14:sldId id="287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636466"/>
    <a:srgbClr val="961F25"/>
    <a:srgbClr val="292929"/>
    <a:srgbClr val="E9E9E9"/>
    <a:srgbClr val="F89938"/>
    <a:srgbClr val="E8EEF2"/>
    <a:srgbClr val="3D8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76113" autoAdjust="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5B3D4-D64D-40B4-882E-F0E2A7FDEBC8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20603-548B-4DD3-B39D-33D52332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0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3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5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20603-548B-4DD3-B39D-33D523326359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59" b="30369"/>
          <a:stretch/>
        </p:blipFill>
        <p:spPr>
          <a:xfrm>
            <a:off x="-10510" y="-31530"/>
            <a:ext cx="12202510" cy="4845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64087" y="6263013"/>
            <a:ext cx="1402915" cy="458461"/>
          </a:xfrm>
          <a:prstGeom prst="rect">
            <a:avLst/>
          </a:prstGeom>
          <a:solidFill>
            <a:srgbClr val="E8EEF2"/>
          </a:solidFill>
          <a:ln>
            <a:solidFill>
              <a:srgbClr val="E8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FF7D8-7417-4C76-BA18-C739FEDEF927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6797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2AE672-6010-4AB3-982D-1E88599B8121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F3F46C-C806-410A-A490-4850D0A34CFB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18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DA0B9C-42AD-40AC-8592-04F7A66AD5AA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4" y="5255257"/>
            <a:ext cx="2641605" cy="566929"/>
          </a:xfrm>
          <a:prstGeom prst="rect">
            <a:avLst/>
          </a:prstGeom>
        </p:spPr>
      </p:pic>
      <p:pic>
        <p:nvPicPr>
          <p:cNvPr id="11" name="Snagit_PPTE0A" descr="PPTE0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1999" cy="4025462"/>
          </a:xfrm>
          <a:prstGeom prst="rect">
            <a:avLst/>
          </a:prstGeom>
          <a:ln>
            <a:solidFill>
              <a:srgbClr val="3C99D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867" y="8985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867" y="2540000"/>
            <a:ext cx="10363200" cy="114449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4086662" y="6344864"/>
            <a:ext cx="4035612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Swyft Proprietary &amp; Confidential. Copyright 2016 </a:t>
            </a:r>
          </a:p>
        </p:txBody>
      </p:sp>
    </p:spTree>
    <p:extLst>
      <p:ext uri="{BB962C8B-B14F-4D97-AF65-F5344CB8AC3E}">
        <p14:creationId xmlns:p14="http://schemas.microsoft.com/office/powerpoint/2010/main" val="136170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yft-cmyk (2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22301" y="6378575"/>
            <a:ext cx="132755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609600" y="1476375"/>
            <a:ext cx="10949517" cy="4598988"/>
          </a:xfrm>
          <a:prstGeom prst="rect">
            <a:avLst/>
          </a:prstGeom>
        </p:spPr>
        <p:txBody>
          <a:bodyPr/>
          <a:lstStyle>
            <a:lvl1pPr marL="514350" indent="-514350">
              <a:buSzPct val="100000"/>
              <a:buFont typeface="+mj-lt"/>
              <a:buAutoNum type="arabicPeriod"/>
              <a:defRPr baseline="0">
                <a:solidFill>
                  <a:schemeClr val="tx1">
                    <a:lumMod val="75000"/>
                  </a:schemeClr>
                </a:solidFill>
              </a:defRPr>
            </a:lvl1pPr>
            <a:lvl2pPr marL="971550" indent="-514350">
              <a:buSzPct val="100000"/>
              <a:buFont typeface="+mj-lt"/>
              <a:buAutoNum type="alphaLcPeriod"/>
              <a:defRPr baseline="0">
                <a:solidFill>
                  <a:schemeClr val="tx1">
                    <a:lumMod val="75000"/>
                  </a:schemeClr>
                </a:solidFill>
              </a:defRPr>
            </a:lvl2pPr>
            <a:lvl3pPr marL="1428750" indent="-514350">
              <a:buSzPct val="100000"/>
              <a:buFont typeface="+mj-lt"/>
              <a:buAutoNum type="romanLcPeriod"/>
              <a:defRPr baseline="0">
                <a:solidFill>
                  <a:schemeClr val="tx1">
                    <a:lumMod val="75000"/>
                  </a:schemeClr>
                </a:solidFill>
              </a:defRPr>
            </a:lvl3pPr>
            <a:lvl4pPr marL="1828800" indent="-457200">
              <a:buSzPct val="100000"/>
              <a:buFont typeface="Courier New" pitchFamily="49" charset="0"/>
              <a:buChar char="o"/>
              <a:defRPr baseline="0">
                <a:solidFill>
                  <a:schemeClr val="tx1">
                    <a:lumMod val="75000"/>
                  </a:schemeClr>
                </a:solidFill>
              </a:defRPr>
            </a:lvl4pPr>
            <a:lvl5pPr marL="2286000" indent="-457200">
              <a:buSzPct val="100000"/>
              <a:buFont typeface="Wingdings" pitchFamily="2" charset="2"/>
              <a:buChar char="§"/>
              <a:defRPr baseline="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pic>
        <p:nvPicPr>
          <p:cNvPr id="10" name="Snagit_PPTE0A" descr="PPTE0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2191999" cy="118334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3"/>
          </p:nvPr>
        </p:nvSpPr>
        <p:spPr>
          <a:xfrm>
            <a:off x="8788400" y="6450480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11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4078195" y="6467849"/>
            <a:ext cx="4035612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Swyft Proprietary &amp; Confidential. Copyright 2015 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9031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84E4F-0D6D-4204-A1B5-AC33CFD4DC03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02115D-1975-4293-8146-6AC362E5849B}" type="datetime1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5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8CD65-95C8-452E-B68B-52B095ED1EDF}" type="datetime1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5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960EF-BA2A-4B44-AB14-48334ACE5D12}" type="datetime1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28061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3387355"/>
            <a:ext cx="5183188" cy="28023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814387" y="4496843"/>
            <a:ext cx="5183188" cy="16928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1694537"/>
            <a:ext cx="5183188" cy="16928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9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4B4927-B8C2-4960-B3B0-61A3ACF8A587}" type="datetime1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BEE26-C6D2-48C4-A9FB-A57F3FDC5A37}" type="datetime1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8BEE26-C6D2-48C4-A9FB-A57F3FDC5A37}" type="datetime1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Swyft Proprietary &amp; Confidential. Copyright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793CC-F0D1-421B-8242-43DE6319736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2"/>
          <a:stretch/>
        </p:blipFill>
        <p:spPr>
          <a:xfrm>
            <a:off x="9542034" y="6311901"/>
            <a:ext cx="1807731" cy="409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284306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/>
          <a:srcRect b="65079"/>
          <a:stretch/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Swyft Proprietary &amp; Confidential. Copyright 2017</a:t>
            </a:r>
          </a:p>
        </p:txBody>
      </p:sp>
    </p:spTree>
    <p:extLst>
      <p:ext uri="{BB962C8B-B14F-4D97-AF65-F5344CB8AC3E}">
        <p14:creationId xmlns:p14="http://schemas.microsoft.com/office/powerpoint/2010/main" val="66219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90" r:id="rId9"/>
    <p:sldLayoutId id="2147483656" r:id="rId10"/>
    <p:sldLayoutId id="2147483657" r:id="rId11"/>
    <p:sldLayoutId id="2147483658" r:id="rId12"/>
    <p:sldLayoutId id="214748365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64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64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4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wyft-cmyk (2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622301" y="6378575"/>
            <a:ext cx="1327556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7"/>
          <p:cNvSpPr txBox="1">
            <a:spLocks/>
          </p:cNvSpPr>
          <p:nvPr userDrawn="1"/>
        </p:nvSpPr>
        <p:spPr>
          <a:xfrm>
            <a:off x="609600" y="1476375"/>
            <a:ext cx="10949517" cy="4598988"/>
          </a:xfrm>
          <a:prstGeom prst="rect">
            <a:avLst/>
          </a:prstGeom>
        </p:spPr>
        <p:txBody>
          <a:bodyPr/>
          <a:lstStyle>
            <a:lvl1pPr marL="514350" indent="-514350">
              <a:buSzPct val="100000"/>
              <a:buFont typeface="+mj-lt"/>
              <a:buAutoNum type="arabicPeriod"/>
              <a:defRPr baseline="0">
                <a:solidFill>
                  <a:schemeClr val="tx1">
                    <a:lumMod val="75000"/>
                  </a:schemeClr>
                </a:solidFill>
              </a:defRPr>
            </a:lvl1pPr>
            <a:lvl2pPr marL="971550" indent="-514350">
              <a:buSzPct val="100000"/>
              <a:buFont typeface="+mj-lt"/>
              <a:buAutoNum type="alphaLcPeriod"/>
              <a:defRPr baseline="0">
                <a:solidFill>
                  <a:schemeClr val="tx1">
                    <a:lumMod val="75000"/>
                  </a:schemeClr>
                </a:solidFill>
              </a:defRPr>
            </a:lvl2pPr>
            <a:lvl3pPr marL="1428750" indent="-514350">
              <a:buSzPct val="100000"/>
              <a:buFont typeface="+mj-lt"/>
              <a:buAutoNum type="romanLcPeriod"/>
              <a:defRPr baseline="0">
                <a:solidFill>
                  <a:schemeClr val="tx1">
                    <a:lumMod val="75000"/>
                  </a:schemeClr>
                </a:solidFill>
              </a:defRPr>
            </a:lvl3pPr>
            <a:lvl4pPr marL="1828800" indent="-457200">
              <a:buSzPct val="100000"/>
              <a:buFont typeface="Courier New" pitchFamily="49" charset="0"/>
              <a:buChar char="o"/>
              <a:defRPr baseline="0">
                <a:solidFill>
                  <a:schemeClr val="tx1">
                    <a:lumMod val="75000"/>
                  </a:schemeClr>
                </a:solidFill>
              </a:defRPr>
            </a:lvl4pPr>
            <a:lvl5pPr marL="2286000" indent="-457200">
              <a:buSzPct val="100000"/>
              <a:buFont typeface="Wingdings" pitchFamily="2" charset="2"/>
              <a:buChar char="§"/>
              <a:defRPr baseline="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ＭＳ Ｐゴシック" charset="-128"/>
              </a:rPr>
              <a:t>Click to edit Master text styles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Second level</a:t>
            </a:r>
          </a:p>
          <a:p>
            <a:pPr marL="1428750" marR="0" lvl="2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+mj-lt"/>
              <a:buAutoNum type="romanL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Third level</a:t>
            </a:r>
          </a:p>
          <a:p>
            <a:pPr marL="1828800" marR="0" lvl="3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Courier New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Fourth level</a:t>
            </a:r>
          </a:p>
          <a:p>
            <a:pPr marL="2286000" marR="0" lvl="4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</a:rPr>
              <a:t>Fifth level</a:t>
            </a:r>
          </a:p>
          <a:p>
            <a:pPr marL="2286000" marR="0" lvl="4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10" name="Snagit_PPTE0A" descr="PPTE0A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" y="1"/>
            <a:ext cx="12191999" cy="1183341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078195" y="6373720"/>
            <a:ext cx="4035612" cy="365125"/>
          </a:xfrm>
          <a:prstGeom prst="rect">
            <a:avLst/>
          </a:prstGeom>
        </p:spPr>
        <p:txBody>
          <a:bodyPr/>
          <a:lstStyle>
            <a:lvl1pPr>
              <a:defRPr sz="8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Swyft Proprietary &amp; Confidential. Copyright 2015 </a:t>
            </a:r>
            <a:endParaRPr lang="en-US" dirty="0"/>
          </a:p>
        </p:txBody>
      </p:sp>
      <p:sp>
        <p:nvSpPr>
          <p:cNvPr id="13" name="Title 12"/>
          <p:cNvSpPr txBox="1">
            <a:spLocks/>
          </p:cNvSpPr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 charset="-128"/>
              </a:rPr>
              <a:t>Click to edit Master title style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1705-5732-491B-B5DD-CA43F12B26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</p:sldLayoutIdLst>
  <p:transition spd="med"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7F7F7F"/>
          </a:solidFill>
          <a:latin typeface="Calibri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7F7F7F"/>
          </a:solidFill>
          <a:latin typeface="Calibri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Calibri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F7F7F"/>
          </a:solidFill>
          <a:latin typeface="Calibri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7F7F7F"/>
          </a:solidFill>
          <a:latin typeface="Calibri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29" y="2829866"/>
            <a:ext cx="6056000" cy="93785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Product Overview</a:t>
            </a:r>
            <a:endParaRPr lang="en-US" sz="40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/>
              <a:t>Swyft</a:t>
            </a:r>
            <a:r>
              <a:rPr lang="en-US" dirty="0"/>
              <a:t> Proprietary &amp; Confidential. Copyright 2017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092" y="698114"/>
            <a:ext cx="4511431" cy="3487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4" y="1133609"/>
            <a:ext cx="4358986" cy="16962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25" y="5698141"/>
            <a:ext cx="1788167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1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Capture and Upload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75" y="1825625"/>
            <a:ext cx="2169161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0373" y="1825625"/>
            <a:ext cx="5181600" cy="4351338"/>
          </a:xfrm>
        </p:spPr>
        <p:txBody>
          <a:bodyPr anchor="ctr"/>
          <a:lstStyle/>
          <a:p>
            <a:r>
              <a:rPr lang="en-US" dirty="0"/>
              <a:t>Link Photos to Contacts or Companies</a:t>
            </a:r>
          </a:p>
          <a:p>
            <a:r>
              <a:rPr lang="en-US" dirty="0"/>
              <a:t>Automatic upload to Dropbox</a:t>
            </a:r>
          </a:p>
          <a:p>
            <a:r>
              <a:rPr lang="en-US" dirty="0"/>
              <a:t>Options to</a:t>
            </a:r>
          </a:p>
          <a:p>
            <a:pPr lvl="1"/>
            <a:r>
              <a:rPr lang="en-US" dirty="0"/>
              <a:t>Rename image file</a:t>
            </a:r>
          </a:p>
          <a:p>
            <a:pPr lvl="1"/>
            <a:r>
              <a:rPr lang="en-US" dirty="0"/>
              <a:t>Create Subdirectories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2017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87" y="2268188"/>
            <a:ext cx="1916164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9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Portal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24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Assignment/Ownership Manager</a:t>
            </a:r>
          </a:p>
          <a:p>
            <a:pPr lvl="1"/>
            <a:r>
              <a:rPr lang="en-US" dirty="0"/>
              <a:t>Assign prospects of customers geographically</a:t>
            </a:r>
          </a:p>
          <a:p>
            <a:pPr lvl="1"/>
            <a:r>
              <a:rPr lang="en-US" dirty="0"/>
              <a:t>Set territories from bird’s-eye-view</a:t>
            </a:r>
          </a:p>
          <a:p>
            <a:r>
              <a:rPr lang="en-US" dirty="0"/>
              <a:t>Reporting</a:t>
            </a:r>
          </a:p>
          <a:p>
            <a:pPr lvl="1"/>
            <a:r>
              <a:rPr lang="en-US" dirty="0"/>
              <a:t>Activity tracking, including location</a:t>
            </a:r>
          </a:p>
          <a:p>
            <a:pPr lvl="1"/>
            <a:r>
              <a:rPr lang="en-US" dirty="0"/>
              <a:t>Exportable to various file formats</a:t>
            </a:r>
          </a:p>
          <a:p>
            <a:pPr lvl="1"/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2016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25" y="3948039"/>
            <a:ext cx="4460310" cy="2408310"/>
          </a:xfrm>
          <a:prstGeom prst="rect">
            <a:avLst/>
          </a:prstGeom>
          <a:ln>
            <a:solidFill>
              <a:srgbClr val="636466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 r="488" b="19790"/>
          <a:stretch/>
        </p:blipFill>
        <p:spPr>
          <a:xfrm>
            <a:off x="6025953" y="3948039"/>
            <a:ext cx="4901028" cy="2408311"/>
          </a:xfrm>
          <a:prstGeom prst="rect">
            <a:avLst/>
          </a:prstGeom>
          <a:ln>
            <a:solidFill>
              <a:srgbClr val="636466"/>
            </a:solidFill>
          </a:ln>
        </p:spPr>
      </p:pic>
    </p:spTree>
    <p:extLst>
      <p:ext uri="{BB962C8B-B14F-4D97-AF65-F5344CB8AC3E}">
        <p14:creationId xmlns:p14="http://schemas.microsoft.com/office/powerpoint/2010/main" val="164248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</a:t>
            </a:r>
            <a:r>
              <a:rPr lang="en-US" baseline="0" dirty="0"/>
              <a:t> SWYFT Mobile?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882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Custom Configurable Mobile Solution</a:t>
            </a:r>
          </a:p>
          <a:p>
            <a:pPr lvl="1"/>
            <a:r>
              <a:rPr lang="en-US" dirty="0"/>
              <a:t>Integrates with various CRMs</a:t>
            </a:r>
          </a:p>
          <a:p>
            <a:r>
              <a:rPr lang="en-US" dirty="0"/>
              <a:t>Features for Mobile &amp; Back Office</a:t>
            </a:r>
          </a:p>
          <a:p>
            <a:pPr lvl="1"/>
            <a:r>
              <a:rPr lang="en-US" dirty="0"/>
              <a:t>CRM Access</a:t>
            </a:r>
          </a:p>
          <a:p>
            <a:pPr lvl="1"/>
            <a:r>
              <a:rPr lang="en-US" dirty="0"/>
              <a:t>Scheduling &amp; Calendar Views</a:t>
            </a:r>
          </a:p>
          <a:p>
            <a:pPr lvl="1"/>
            <a:r>
              <a:rPr lang="en-US" dirty="0"/>
              <a:t>Workflow Automation</a:t>
            </a:r>
          </a:p>
          <a:p>
            <a:pPr lvl="1"/>
            <a:r>
              <a:rPr lang="en-US" dirty="0"/>
              <a:t>Mobile Forms</a:t>
            </a:r>
          </a:p>
          <a:p>
            <a:pPr lvl="1"/>
            <a:r>
              <a:rPr lang="en-US" dirty="0"/>
              <a:t>Mapping</a:t>
            </a:r>
          </a:p>
          <a:p>
            <a:pPr lvl="1"/>
            <a:r>
              <a:rPr lang="en-US" dirty="0"/>
              <a:t>Geographic Assignment</a:t>
            </a:r>
          </a:p>
          <a:p>
            <a:pPr lvl="1"/>
            <a:r>
              <a:rPr lang="en-US" dirty="0"/>
              <a:t>Photo Capture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2016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68" y="2309019"/>
            <a:ext cx="51322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Easy-to-use mobile friendly main view</a:t>
            </a:r>
          </a:p>
          <a:p>
            <a:r>
              <a:rPr lang="en-US" dirty="0"/>
              <a:t>Find the right prospects/customers 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r>
              <a:rPr lang="en-US" dirty="0"/>
              <a:t>View Near Me from map</a:t>
            </a:r>
          </a:p>
          <a:p>
            <a:r>
              <a:rPr lang="en-US" dirty="0"/>
              <a:t>All-in-one view of entire day’s Deadlines</a:t>
            </a:r>
          </a:p>
          <a:p>
            <a:pPr lvl="1"/>
            <a:r>
              <a:rPr lang="en-US" dirty="0"/>
              <a:t>Appointments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Opportunities</a:t>
            </a:r>
          </a:p>
          <a:p>
            <a:r>
              <a:rPr lang="en-US" dirty="0"/>
              <a:t>View results from your custom configured Workflow Activity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41" y="1870075"/>
            <a:ext cx="3557967" cy="4427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4"/>
          <a:stretch/>
        </p:blipFill>
        <p:spPr>
          <a:xfrm>
            <a:off x="7568637" y="2250196"/>
            <a:ext cx="2776841" cy="364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11192"/>
          <a:stretch/>
        </p:blipFill>
        <p:spPr>
          <a:xfrm>
            <a:off x="7568637" y="2250196"/>
            <a:ext cx="2804071" cy="36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Contacts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 anchor="ctr">
            <a:normAutofit/>
          </a:bodyPr>
          <a:lstStyle/>
          <a:p>
            <a:r>
              <a:rPr lang="en-US" dirty="0"/>
              <a:t>Auto-populate address from a map view</a:t>
            </a:r>
          </a:p>
          <a:p>
            <a:r>
              <a:rPr lang="en-US" dirty="0"/>
              <a:t>Configure required and optional fields</a:t>
            </a:r>
          </a:p>
          <a:p>
            <a:r>
              <a:rPr lang="en-US" dirty="0"/>
              <a:t>Input to custom fields</a:t>
            </a:r>
          </a:p>
          <a:p>
            <a:r>
              <a:rPr lang="en-US" dirty="0"/>
              <a:t>Trigger campaigns and action sequences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11" y="1870075"/>
            <a:ext cx="3557967" cy="4427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4"/>
          <a:stretch/>
        </p:blipFill>
        <p:spPr>
          <a:xfrm>
            <a:off x="1493407" y="2250196"/>
            <a:ext cx="2776841" cy="36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Contacts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Search contact list</a:t>
            </a:r>
          </a:p>
          <a:p>
            <a:r>
              <a:rPr lang="en-US" dirty="0"/>
              <a:t>View and edit</a:t>
            </a:r>
          </a:p>
          <a:p>
            <a:pPr lvl="1"/>
            <a:r>
              <a:rPr lang="en-US" dirty="0"/>
              <a:t>Contact details</a:t>
            </a:r>
          </a:p>
          <a:p>
            <a:pPr lvl="1"/>
            <a:r>
              <a:rPr lang="en-US" dirty="0"/>
              <a:t>Opportunities</a:t>
            </a:r>
          </a:p>
          <a:p>
            <a:pPr lvl="1"/>
            <a:r>
              <a:rPr lang="en-US" dirty="0"/>
              <a:t>Appointments</a:t>
            </a:r>
          </a:p>
          <a:p>
            <a:pPr lvl="1"/>
            <a:r>
              <a:rPr lang="en-US" dirty="0"/>
              <a:t>Tasks</a:t>
            </a:r>
          </a:p>
          <a:p>
            <a:r>
              <a:rPr lang="en-US" dirty="0"/>
              <a:t>One touch call and email</a:t>
            </a:r>
          </a:p>
          <a:p>
            <a:r>
              <a:rPr lang="en-US" dirty="0"/>
              <a:t>One touch navigation</a:t>
            </a:r>
          </a:p>
          <a:p>
            <a:r>
              <a:rPr lang="en-US" dirty="0"/>
              <a:t>Update person notes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41" y="1870075"/>
            <a:ext cx="3557967" cy="4427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4"/>
          <a:stretch/>
        </p:blipFill>
        <p:spPr>
          <a:xfrm>
            <a:off x="7568637" y="2250196"/>
            <a:ext cx="2776841" cy="3646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9908"/>
          <a:stretch/>
        </p:blipFill>
        <p:spPr>
          <a:xfrm>
            <a:off x="7569341" y="2250197"/>
            <a:ext cx="2776137" cy="36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&amp; Mobile Forms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One-Touch Automation</a:t>
            </a:r>
          </a:p>
          <a:p>
            <a:r>
              <a:rPr lang="en-US" dirty="0"/>
              <a:t>Outcomes Mapped out by Interactions and Results</a:t>
            </a:r>
          </a:p>
          <a:p>
            <a:pPr lvl="1"/>
            <a:r>
              <a:rPr lang="en-US" dirty="0"/>
              <a:t>Custom Reports</a:t>
            </a:r>
          </a:p>
          <a:p>
            <a:r>
              <a:rPr lang="en-US" dirty="0"/>
              <a:t>Mobile Friendly Forms</a:t>
            </a:r>
          </a:p>
          <a:p>
            <a:pPr lvl="1"/>
            <a:r>
              <a:rPr lang="en-US" dirty="0"/>
              <a:t>PDF Generation and Distribution</a:t>
            </a:r>
          </a:p>
          <a:p>
            <a:pPr lvl="1"/>
            <a:r>
              <a:rPr lang="en-US" dirty="0"/>
              <a:t>Automatic Notification</a:t>
            </a:r>
          </a:p>
          <a:p>
            <a:r>
              <a:rPr lang="en-US" dirty="0"/>
              <a:t>Schedule Follow-Ups and Fulfillment while in front of Customer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8" y="2255535"/>
            <a:ext cx="1910572" cy="3832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8" y="2597524"/>
            <a:ext cx="1682348" cy="2992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85" y="1836109"/>
            <a:ext cx="3713429" cy="4621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79" y="2255535"/>
            <a:ext cx="2734153" cy="382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4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Calendar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181600" cy="4351338"/>
          </a:xfrm>
        </p:spPr>
        <p:txBody>
          <a:bodyPr anchor="ctr"/>
          <a:lstStyle/>
          <a:p>
            <a:r>
              <a:rPr lang="en-US" dirty="0"/>
              <a:t>Color-coded calendar view</a:t>
            </a:r>
          </a:p>
          <a:p>
            <a:r>
              <a:rPr lang="en-US" dirty="0"/>
              <a:t>Quick glance consolidates</a:t>
            </a:r>
          </a:p>
          <a:p>
            <a:pPr lvl="1"/>
            <a:r>
              <a:rPr lang="en-US" dirty="0"/>
              <a:t>Appointments</a:t>
            </a:r>
          </a:p>
          <a:p>
            <a:pPr lvl="1"/>
            <a:r>
              <a:rPr lang="en-US" dirty="0"/>
              <a:t>Task deadlines</a:t>
            </a:r>
          </a:p>
          <a:p>
            <a:pPr lvl="1"/>
            <a:r>
              <a:rPr lang="en-US" dirty="0"/>
              <a:t>Opportunity follow-ups</a:t>
            </a:r>
          </a:p>
          <a:p>
            <a:r>
              <a:rPr lang="en-US" dirty="0"/>
              <a:t>Record completion, results and follow-ups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41" y="1870075"/>
            <a:ext cx="3557967" cy="4427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4"/>
          <a:stretch/>
        </p:blipFill>
        <p:spPr>
          <a:xfrm>
            <a:off x="7568637" y="2250196"/>
            <a:ext cx="2776841" cy="3646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9908"/>
          <a:stretch/>
        </p:blipFill>
        <p:spPr>
          <a:xfrm>
            <a:off x="7569341" y="2250197"/>
            <a:ext cx="2776137" cy="3646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"/>
          <a:stretch/>
        </p:blipFill>
        <p:spPr>
          <a:xfrm>
            <a:off x="7573375" y="2262388"/>
            <a:ext cx="2772104" cy="37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Scheduling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 anchor="ctr">
            <a:normAutofit/>
          </a:bodyPr>
          <a:lstStyle/>
          <a:p>
            <a:r>
              <a:rPr lang="en-US" dirty="0"/>
              <a:t>Advanced scheduling by:</a:t>
            </a:r>
          </a:p>
          <a:p>
            <a:pPr lvl="1"/>
            <a:r>
              <a:rPr lang="en-US" dirty="0"/>
              <a:t>Team</a:t>
            </a:r>
          </a:p>
          <a:p>
            <a:pPr lvl="1"/>
            <a:r>
              <a:rPr lang="en-US" dirty="0"/>
              <a:t>Skill set</a:t>
            </a:r>
          </a:p>
          <a:p>
            <a:pPr lvl="1"/>
            <a:r>
              <a:rPr lang="en-US" dirty="0"/>
              <a:t>Appointment Type</a:t>
            </a:r>
          </a:p>
          <a:p>
            <a:pPr lvl="1"/>
            <a:r>
              <a:rPr lang="en-US" dirty="0"/>
              <a:t>Availability</a:t>
            </a:r>
          </a:p>
          <a:p>
            <a:r>
              <a:rPr lang="en-US" dirty="0"/>
              <a:t>Notifications to </a:t>
            </a:r>
          </a:p>
          <a:p>
            <a:pPr lvl="1"/>
            <a:r>
              <a:rPr lang="en-US" dirty="0"/>
              <a:t>Customer</a:t>
            </a:r>
          </a:p>
          <a:p>
            <a:pPr lvl="1"/>
            <a:r>
              <a:rPr lang="en-US" dirty="0"/>
              <a:t>Team Members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11" y="1870075"/>
            <a:ext cx="3557967" cy="4427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4"/>
          <a:stretch/>
        </p:blipFill>
        <p:spPr>
          <a:xfrm>
            <a:off x="1493407" y="2250196"/>
            <a:ext cx="2776841" cy="3646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9908"/>
          <a:stretch/>
        </p:blipFill>
        <p:spPr>
          <a:xfrm>
            <a:off x="1493407" y="2250197"/>
            <a:ext cx="2779456" cy="36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Calendar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Consolidated </a:t>
            </a:r>
            <a:r>
              <a:rPr lang="en-US" dirty="0" err="1"/>
              <a:t>Appt</a:t>
            </a:r>
            <a:r>
              <a:rPr lang="en-US" dirty="0"/>
              <a:t> &amp; Task Manager</a:t>
            </a:r>
          </a:p>
          <a:p>
            <a:pPr lvl="1"/>
            <a:r>
              <a:rPr lang="en-US" dirty="0"/>
              <a:t>Create, edit, reassign</a:t>
            </a:r>
          </a:p>
          <a:p>
            <a:pPr lvl="1"/>
            <a:endParaRPr lang="en-US" dirty="0"/>
          </a:p>
          <a:p>
            <a:r>
              <a:rPr lang="en-US" dirty="0"/>
              <a:t>Entire team at-a-glance</a:t>
            </a:r>
          </a:p>
          <a:p>
            <a:pPr lvl="1"/>
            <a:r>
              <a:rPr lang="en-US" dirty="0"/>
              <a:t>Sort by teams</a:t>
            </a:r>
          </a:p>
          <a:p>
            <a:pPr lvl="1"/>
            <a:r>
              <a:rPr lang="en-US" dirty="0"/>
              <a:t>Week, Day, Month, Timeline views</a:t>
            </a:r>
          </a:p>
          <a:p>
            <a:pPr lvl="1"/>
            <a:endParaRPr lang="en-US" dirty="0"/>
          </a:p>
          <a:p>
            <a:r>
              <a:rPr lang="en-US" dirty="0"/>
              <a:t>Automated Notifications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Swyft Proprietary &amp; Confidential. Copyright 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98713"/>
            <a:ext cx="5567362" cy="3205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92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wyft Theme">
  <a:themeElements>
    <a:clrScheme name="Entiera">
      <a:dk1>
        <a:srgbClr val="5F5F5F"/>
      </a:dk1>
      <a:lt1>
        <a:srgbClr val="F0F0F3"/>
      </a:lt1>
      <a:dk2>
        <a:srgbClr val="15151A"/>
      </a:dk2>
      <a:lt2>
        <a:srgbClr val="B7B7C6"/>
      </a:lt2>
      <a:accent1>
        <a:srgbClr val="C00000"/>
      </a:accent1>
      <a:accent2>
        <a:srgbClr val="FF0000"/>
      </a:accent2>
      <a:accent3>
        <a:srgbClr val="BF9B00"/>
      </a:accent3>
      <a:accent4>
        <a:srgbClr val="000129"/>
      </a:accent4>
      <a:accent5>
        <a:srgbClr val="DADAE3"/>
      </a:accent5>
      <a:accent6>
        <a:srgbClr val="0000FF"/>
      </a:accent6>
      <a:hlink>
        <a:srgbClr val="C00000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33CCFF">
            <a:alpha val="20000"/>
          </a:srgbClr>
        </a:solidFill>
        <a:ln w="19050">
          <a:solidFill>
            <a:srgbClr val="FF6C05"/>
          </a:solidFill>
        </a:ln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5102</TotalTime>
  <Words>348</Words>
  <Application>Microsoft Office PowerPoint</Application>
  <PresentationFormat>Widescreen</PresentationFormat>
  <Paragraphs>104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Franklin Gothic Demi</vt:lpstr>
      <vt:lpstr>Franklin Gothic Medium</vt:lpstr>
      <vt:lpstr>Verdana</vt:lpstr>
      <vt:lpstr>Wingdings</vt:lpstr>
      <vt:lpstr>Office Theme</vt:lpstr>
      <vt:lpstr>Swyft Theme</vt:lpstr>
      <vt:lpstr>Product Overview</vt:lpstr>
      <vt:lpstr>What is SWYFT Mobile?</vt:lpstr>
      <vt:lpstr>Dashboard</vt:lpstr>
      <vt:lpstr>Add Contacts</vt:lpstr>
      <vt:lpstr>Manage Contacts</vt:lpstr>
      <vt:lpstr>Workflow &amp; Mobile Forms</vt:lpstr>
      <vt:lpstr>Activity Calendar</vt:lpstr>
      <vt:lpstr>Team Scheduling</vt:lpstr>
      <vt:lpstr>Team Calendar</vt:lpstr>
      <vt:lpstr>Photo Capture and Upload</vt:lpstr>
      <vt:lpstr>Management Portal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Chris</dc:creator>
  <cp:lastModifiedBy>Chris Donato</cp:lastModifiedBy>
  <cp:revision>195</cp:revision>
  <dcterms:created xsi:type="dcterms:W3CDTF">2016-11-29T15:40:46Z</dcterms:created>
  <dcterms:modified xsi:type="dcterms:W3CDTF">2018-05-15T19:14:28Z</dcterms:modified>
</cp:coreProperties>
</file>